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57" r:id="rId4"/>
    <p:sldId id="285" r:id="rId5"/>
    <p:sldId id="284"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19" autoAdjust="0"/>
    <p:restoredTop sz="94660"/>
  </p:normalViewPr>
  <p:slideViewPr>
    <p:cSldViewPr>
      <p:cViewPr varScale="1">
        <p:scale>
          <a:sx n="68" d="100"/>
          <a:sy n="68" d="100"/>
        </p:scale>
        <p:origin x="148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11/16/2021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11/16/2021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Defense mechanism</a:t>
            </a:r>
          </a:p>
        </p:txBody>
      </p:sp>
      <p:sp>
        <p:nvSpPr>
          <p:cNvPr id="3" name="Content Placeholder 2"/>
          <p:cNvSpPr>
            <a:spLocks noGrp="1"/>
          </p:cNvSpPr>
          <p:nvPr>
            <p:ph idx="1"/>
          </p:nvPr>
        </p:nvSpPr>
        <p:spPr/>
        <p:txBody>
          <a:bodyPr>
            <a:normAutofit fontScale="92500" lnSpcReduction="10000"/>
          </a:bodyPr>
          <a:lstStyle/>
          <a:p>
            <a:r>
              <a:rPr lang="en-US" dirty="0"/>
              <a:t>The term ‘ </a:t>
            </a:r>
            <a:r>
              <a:rPr lang="en-US" dirty="0" err="1"/>
              <a:t>Defence</a:t>
            </a:r>
            <a:r>
              <a:rPr lang="en-US" dirty="0"/>
              <a:t> Mechanism’ was first used by Sigmund </a:t>
            </a:r>
            <a:r>
              <a:rPr lang="en-US" dirty="0" err="1"/>
              <a:t>freud</a:t>
            </a:r>
            <a:r>
              <a:rPr lang="en-US" dirty="0"/>
              <a:t> in his paper “The </a:t>
            </a:r>
            <a:r>
              <a:rPr lang="en-US" dirty="0" err="1"/>
              <a:t>Neuro</a:t>
            </a:r>
            <a:r>
              <a:rPr lang="en-US" dirty="0"/>
              <a:t>-Psychoses of </a:t>
            </a:r>
            <a:r>
              <a:rPr lang="en-US" dirty="0" err="1"/>
              <a:t>defence</a:t>
            </a:r>
            <a:r>
              <a:rPr lang="en-US" dirty="0"/>
              <a:t>” (1894). </a:t>
            </a:r>
          </a:p>
          <a:p>
            <a:r>
              <a:rPr lang="en-US" dirty="0"/>
              <a:t> Anna (1937) developed the ideas given by Freud and elaborated them, adding 5 other own . </a:t>
            </a:r>
          </a:p>
          <a:p>
            <a:r>
              <a:rPr lang="en-US" dirty="0"/>
              <a:t>In his psychoanalytical theory , Freud explained a </a:t>
            </a:r>
            <a:r>
              <a:rPr lang="en-US" dirty="0" err="1"/>
              <a:t>defence</a:t>
            </a:r>
            <a:r>
              <a:rPr lang="en-US" dirty="0"/>
              <a:t> mechanism is a tactic developed by ego to protect against anxiety .</a:t>
            </a:r>
          </a:p>
        </p:txBody>
      </p:sp>
    </p:spTree>
    <p:extLst>
      <p:ext uri="{BB962C8B-B14F-4D97-AF65-F5344CB8AC3E}">
        <p14:creationId xmlns:p14="http://schemas.microsoft.com/office/powerpoint/2010/main" val="110772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3. SUBLIMATION:- It is a mechanism that causes channelization of socially unacceptable desires into acceptable form. In this mechanism primitive impulses are transferred or directed to a socially useful goal. </a:t>
            </a:r>
          </a:p>
          <a:p>
            <a:r>
              <a:rPr lang="en-US" dirty="0"/>
              <a:t>EXAMPLE:- A teenage boy with strong competitive and aggressive feelings becomes a football player.</a:t>
            </a:r>
          </a:p>
          <a:p>
            <a:r>
              <a:rPr lang="en-US" dirty="0"/>
              <a:t> A young man who has lost his lover may turn to write poetry about love. </a:t>
            </a:r>
          </a:p>
          <a:p>
            <a:r>
              <a:rPr lang="en-US" dirty="0"/>
              <a:t>A person who has aggressive feeling and cannot express in society can become a soldier or boxer.</a:t>
            </a:r>
          </a:p>
        </p:txBody>
      </p:sp>
    </p:spTree>
    <p:extLst>
      <p:ext uri="{BB962C8B-B14F-4D97-AF65-F5344CB8AC3E}">
        <p14:creationId xmlns:p14="http://schemas.microsoft.com/office/powerpoint/2010/main" val="1961516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RATIONALIZATION:- It is a </a:t>
            </a:r>
            <a:r>
              <a:rPr lang="en-US" dirty="0" err="1"/>
              <a:t>defence</a:t>
            </a:r>
            <a:r>
              <a:rPr lang="en-US" dirty="0"/>
              <a:t> mechanism in which an individual justifies his failures and socially unacceptable feelings and behaviors by making excuses or formulate logical reasons / socially approved reasons.</a:t>
            </a:r>
          </a:p>
          <a:p>
            <a:r>
              <a:rPr lang="en-US" dirty="0"/>
              <a:t> EXAMPLE: </a:t>
            </a:r>
          </a:p>
          <a:p>
            <a:r>
              <a:rPr lang="en-US" dirty="0"/>
              <a:t> A husband does not enjoy the company of wife outside the </a:t>
            </a:r>
            <a:r>
              <a:rPr lang="en-US" dirty="0" err="1"/>
              <a:t>the</a:t>
            </a:r>
            <a:r>
              <a:rPr lang="en-US" dirty="0"/>
              <a:t> home and usually leave his wife at home. He gives logic that his wife is social shy.</a:t>
            </a:r>
          </a:p>
          <a:p>
            <a:r>
              <a:rPr lang="en-US" dirty="0"/>
              <a:t> A girl fails to get admission for the nursing course may point out a number of difficulties of nursing profession. </a:t>
            </a:r>
          </a:p>
          <a:p>
            <a:r>
              <a:rPr lang="en-US" dirty="0"/>
              <a:t> A person without a vehicle says that he does not want to risk his life by driving.</a:t>
            </a:r>
          </a:p>
        </p:txBody>
      </p:sp>
    </p:spTree>
    <p:extLst>
      <p:ext uri="{BB962C8B-B14F-4D97-AF65-F5344CB8AC3E}">
        <p14:creationId xmlns:p14="http://schemas.microsoft.com/office/powerpoint/2010/main" val="4158401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a:t>REPRESSION:- Repression is a process of unconscious forgetfulness of our unpleasant experiences. Repression is the involuntary blocking of unpleasant feelings and experiences from one’s awareness.</a:t>
            </a:r>
          </a:p>
          <a:p>
            <a:r>
              <a:rPr lang="en-US" dirty="0"/>
              <a:t> 6. UNDOING:- Undoing is the act symbolically cancelling or reversing out a previous act which is </a:t>
            </a:r>
            <a:r>
              <a:rPr lang="en-US" dirty="0" err="1"/>
              <a:t>unaccetable</a:t>
            </a:r>
            <a:r>
              <a:rPr lang="en-US" dirty="0"/>
              <a:t>. </a:t>
            </a:r>
          </a:p>
          <a:p>
            <a:r>
              <a:rPr lang="en-US" dirty="0"/>
              <a:t>EXAMPLE:- A man is jealous of his good friend’s success but is unaware of his feeling of jealousy. EXAMPLE: A daughter shout at her father as there is no petrol in the car and is getting late for office, brings a </a:t>
            </a:r>
            <a:r>
              <a:rPr lang="en-US" dirty="0" err="1"/>
              <a:t>favourite</a:t>
            </a:r>
            <a:r>
              <a:rPr lang="en-US" dirty="0"/>
              <a:t> film for her father to watch. This is an example of undoing her behavior of shouting and then bringing a film.</a:t>
            </a:r>
          </a:p>
        </p:txBody>
      </p:sp>
    </p:spTree>
    <p:extLst>
      <p:ext uri="{BB962C8B-B14F-4D97-AF65-F5344CB8AC3E}">
        <p14:creationId xmlns:p14="http://schemas.microsoft.com/office/powerpoint/2010/main" val="239823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a:bodyPr>
          <a:lstStyle/>
          <a:p>
            <a:r>
              <a:rPr lang="en-US" dirty="0"/>
              <a:t>7. IDENTIFICATION:- Through this process, an individual attempts to increase self worth by acquiring certain attributes and characteristics of an another individual one admires. It plays a large part in the development of personality. In this individual feels personal satisfaction in the success and achievement of other group or person. </a:t>
            </a:r>
          </a:p>
          <a:p>
            <a:r>
              <a:rPr lang="en-US" dirty="0"/>
              <a:t>EXAMPLE:- The young son of a famous civil rights worker adopts his father’s attitudes and behavior with the intent of pursuing similar aspirations. An illiterate father often takes his son’s higher education as his own achievement.</a:t>
            </a:r>
          </a:p>
        </p:txBody>
      </p:sp>
    </p:spTree>
    <p:extLst>
      <p:ext uri="{BB962C8B-B14F-4D97-AF65-F5344CB8AC3E}">
        <p14:creationId xmlns:p14="http://schemas.microsoft.com/office/powerpoint/2010/main" val="100074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a:bodyPr>
          <a:lstStyle/>
          <a:p>
            <a:r>
              <a:rPr lang="en-US" dirty="0"/>
              <a:t>8. TRANSFERENCE:- In transference, the image of one person is unconsciously identified with that of another. </a:t>
            </a:r>
          </a:p>
          <a:p>
            <a:r>
              <a:rPr lang="en-US" dirty="0"/>
              <a:t>EXAMPLE:- A patient who is fond of his daughter finds the nurse of the same age and height as his daughter. So he transfer his positive emotions to the nurse as his daughter. It is also possible that if he dislikes his daughter he transfers his negative emotions to the nurse by being rude, abusive, or aggressive without any cause.</a:t>
            </a:r>
          </a:p>
        </p:txBody>
      </p:sp>
    </p:spTree>
    <p:extLst>
      <p:ext uri="{BB962C8B-B14F-4D97-AF65-F5344CB8AC3E}">
        <p14:creationId xmlns:p14="http://schemas.microsoft.com/office/powerpoint/2010/main" val="3578391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dirty="0"/>
              <a:t>9. INTELLECTUALIZATION:- Intellectualization is an attempt to avoid expressing actual emotions associated with a stressful situation by using the intellectual processes of logic, reasoning and analysis. </a:t>
            </a:r>
          </a:p>
          <a:p>
            <a:r>
              <a:rPr lang="en-US" dirty="0"/>
              <a:t>10. INTROJECTION:- In introjection the values and characteristics of significant persons are incorporated in one’s personality.</a:t>
            </a:r>
          </a:p>
          <a:p>
            <a:r>
              <a:rPr lang="en-US" dirty="0"/>
              <a:t> EXAMPLE:- a young professor receives a letter from his </a:t>
            </a:r>
            <a:r>
              <a:rPr lang="en-US" dirty="0" err="1"/>
              <a:t>fiancee</a:t>
            </a:r>
            <a:r>
              <a:rPr lang="en-US" dirty="0"/>
              <a:t> breaking off their engagement. He shows no emotion when discussing this with his best friend. Instead he analyzes his </a:t>
            </a:r>
            <a:r>
              <a:rPr lang="en-US" dirty="0" err="1"/>
              <a:t>fiancee’s</a:t>
            </a:r>
            <a:r>
              <a:rPr lang="en-US" dirty="0"/>
              <a:t> behavior and tries to reason why the relationship failed </a:t>
            </a:r>
          </a:p>
          <a:p>
            <a:r>
              <a:rPr lang="en-US" dirty="0"/>
              <a:t>EXAMPLE:- A women who likes to live in a simple way </a:t>
            </a:r>
            <a:r>
              <a:rPr lang="en-US" dirty="0" err="1"/>
              <a:t>introjects</a:t>
            </a:r>
            <a:r>
              <a:rPr lang="en-US" dirty="0"/>
              <a:t> in her the sophisticated way, of living likes her husband.</a:t>
            </a:r>
          </a:p>
        </p:txBody>
      </p:sp>
    </p:spTree>
    <p:extLst>
      <p:ext uri="{BB962C8B-B14F-4D97-AF65-F5344CB8AC3E}">
        <p14:creationId xmlns:p14="http://schemas.microsoft.com/office/powerpoint/2010/main" val="1055716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NEGATIVE DEFENCE MECHANISMS</a:t>
            </a:r>
          </a:p>
        </p:txBody>
      </p:sp>
      <p:sp>
        <p:nvSpPr>
          <p:cNvPr id="3" name="Content Placeholder 2"/>
          <p:cNvSpPr>
            <a:spLocks noGrp="1"/>
          </p:cNvSpPr>
          <p:nvPr>
            <p:ph idx="1"/>
          </p:nvPr>
        </p:nvSpPr>
        <p:spPr/>
        <p:txBody>
          <a:bodyPr>
            <a:normAutofit fontScale="92500" lnSpcReduction="20000"/>
          </a:bodyPr>
          <a:lstStyle/>
          <a:p>
            <a:r>
              <a:rPr lang="en-US" dirty="0"/>
              <a:t>some </a:t>
            </a:r>
            <a:r>
              <a:rPr lang="en-US" dirty="0" err="1"/>
              <a:t>defence</a:t>
            </a:r>
            <a:r>
              <a:rPr lang="en-US" dirty="0"/>
              <a:t> mechanisms have negative impact over relations or development of person.</a:t>
            </a:r>
          </a:p>
          <a:p>
            <a:r>
              <a:rPr lang="en-US" dirty="0"/>
              <a:t> 1. SUPPRESSION:- Suppression is the voluntary blocking of unpleasant feelings and experiences from one’s awareness to avoid discomfort and anxiety. EXAMPLE:- Student consciously decides not to think about her insult in examinations hall so that he can study effectively. A patient may refuse to consider his difficulties by saying that he does not want to talk about it.</a:t>
            </a:r>
          </a:p>
        </p:txBody>
      </p:sp>
    </p:spTree>
    <p:extLst>
      <p:ext uri="{BB962C8B-B14F-4D97-AF65-F5344CB8AC3E}">
        <p14:creationId xmlns:p14="http://schemas.microsoft.com/office/powerpoint/2010/main" val="240883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2. DISPLACEMENT:- In this </a:t>
            </a:r>
            <a:r>
              <a:rPr lang="en-US" dirty="0" err="1"/>
              <a:t>defence</a:t>
            </a:r>
            <a:r>
              <a:rPr lang="en-US" dirty="0"/>
              <a:t> mechanism an unconsciously emotional feeling is transferred to person or object who are less dangerous than those who initially aroused the emotion. An individual who is using displacement is unaware of this at that time, but later he can realize it. EXAMPLE:- A person who is angry with his boss but cannot show it for fear of losing the job may fight with his wife on return from the office.</a:t>
            </a:r>
          </a:p>
        </p:txBody>
      </p:sp>
    </p:spTree>
    <p:extLst>
      <p:ext uri="{BB962C8B-B14F-4D97-AF65-F5344CB8AC3E}">
        <p14:creationId xmlns:p14="http://schemas.microsoft.com/office/powerpoint/2010/main" val="3207757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a:t>3. PROJECTION:- Placing blame for own difficulties upon others. Here, others are seen as responsible for own mistakes. One’s own unacceptable feelings and thoughts are expressed as they are due to others. EXAMPLE:- A surgeon who did mistake in operation may insist that it happened because theatre nurse and ward boy did their task badly. A businessperson who values punctuality is late for a meeting and states , “sorry I’m late. My assistant forgot to remind me of the time.</a:t>
            </a:r>
          </a:p>
        </p:txBody>
      </p:sp>
    </p:spTree>
    <p:extLst>
      <p:ext uri="{BB962C8B-B14F-4D97-AF65-F5344CB8AC3E}">
        <p14:creationId xmlns:p14="http://schemas.microsoft.com/office/powerpoint/2010/main" val="333713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4. REGRESSION:- Regression means an immature way of responding to a stress or go backwards. In this the adult revert back to an earlier developmental level in order to deal with reality. An individual does less mature form of behavior when faced with difficulties, where he finds less conflict hence less anxiety. Adults too may regress to the oral stage of development and suck their thumb when life gets stressful. EXAMPLE:- Nurse makes an error in giving medication and starts crying. A person who is depressed may withdraw to his or her room, curl up in a fetal position on the bed.</a:t>
            </a:r>
          </a:p>
        </p:txBody>
      </p:sp>
    </p:spTree>
    <p:extLst>
      <p:ext uri="{BB962C8B-B14F-4D97-AF65-F5344CB8AC3E}">
        <p14:creationId xmlns:p14="http://schemas.microsoft.com/office/powerpoint/2010/main" val="39745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024744" cy="1143000"/>
          </a:xfrm>
        </p:spPr>
        <p:txBody>
          <a:bodyPr/>
          <a:lstStyle/>
          <a:p>
            <a:r>
              <a:rPr lang="en-US" dirty="0"/>
              <a:t>Introduction </a:t>
            </a:r>
          </a:p>
        </p:txBody>
      </p:sp>
      <p:sp>
        <p:nvSpPr>
          <p:cNvPr id="3" name="Content Placeholder 2"/>
          <p:cNvSpPr>
            <a:spLocks noGrp="1"/>
          </p:cNvSpPr>
          <p:nvPr>
            <p:ph idx="1"/>
          </p:nvPr>
        </p:nvSpPr>
        <p:spPr>
          <a:xfrm>
            <a:off x="990600" y="1828800"/>
            <a:ext cx="6777317" cy="3508977"/>
          </a:xfrm>
        </p:spPr>
        <p:txBody>
          <a:bodyPr>
            <a:normAutofit lnSpcReduction="10000"/>
          </a:bodyPr>
          <a:lstStyle/>
          <a:p>
            <a:r>
              <a:rPr lang="en-US" dirty="0"/>
              <a:t>Defense mechanism are used to reduce anxiety or resolve conflict by modifying or changing one’s behaviors. </a:t>
            </a:r>
          </a:p>
          <a:p>
            <a:r>
              <a:rPr lang="en-US" dirty="0"/>
              <a:t>Use of defense mechanism is a normal process of adjustment. However sometimes use of these defense mechanism, can also interfere with proper decision making which may give rise to mental disorders.. Also known as mental mechanism.</a:t>
            </a:r>
          </a:p>
        </p:txBody>
      </p:sp>
    </p:spTree>
    <p:extLst>
      <p:ext uri="{BB962C8B-B14F-4D97-AF65-F5344CB8AC3E}">
        <p14:creationId xmlns:p14="http://schemas.microsoft.com/office/powerpoint/2010/main" val="3116693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668963"/>
          </a:xfrm>
        </p:spPr>
        <p:txBody>
          <a:bodyPr>
            <a:normAutofit/>
          </a:bodyPr>
          <a:lstStyle/>
          <a:p>
            <a:r>
              <a:rPr lang="en-US" dirty="0"/>
              <a:t>5. FIXATION:- Fixation refers to the point in the individual’s development at which certain aspects of the emotional development do not advance.</a:t>
            </a:r>
          </a:p>
          <a:p>
            <a:r>
              <a:rPr lang="en-US" dirty="0"/>
              <a:t> 6. FANTACY:- </a:t>
            </a:r>
            <a:r>
              <a:rPr lang="en-US" dirty="0" err="1"/>
              <a:t>Fantacy</a:t>
            </a:r>
            <a:r>
              <a:rPr lang="en-US" dirty="0"/>
              <a:t> is used to gratify frustrated desires by imaginary achievements and wishful thinking. The tendency of day dreaming is most common during adolescence. EXAMPLE:- Thumb sucking continuously till adult age. An unmarried, middle aged man still depends on his mother to provide his basic needs. EXAMPLE:- A young boy who could not help his ailing father due to shortage of money, day dreams that he has got lot of money from lottery ticket and his father, mother and family members has best of the facilities for everything.</a:t>
            </a:r>
          </a:p>
        </p:txBody>
      </p:sp>
    </p:spTree>
    <p:extLst>
      <p:ext uri="{BB962C8B-B14F-4D97-AF65-F5344CB8AC3E}">
        <p14:creationId xmlns:p14="http://schemas.microsoft.com/office/powerpoint/2010/main" val="98889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lstStyle/>
          <a:p>
            <a:r>
              <a:rPr lang="en-US" dirty="0"/>
              <a:t>7. REACTION FORMATION:- In this </a:t>
            </a:r>
            <a:r>
              <a:rPr lang="en-US" dirty="0" err="1"/>
              <a:t>defence</a:t>
            </a:r>
            <a:r>
              <a:rPr lang="en-US" dirty="0"/>
              <a:t> mechanism the unacceptable real feelings are repressed and acceptable opposite feelings are expressed. It is defined as unconscious transformation of unacceptable impulse into exactly opposite attitudes, impulse, feelings or behaviors. EXAMPLE:- Women who actually dislike her mother in law hide her feelings by being always nice to her.</a:t>
            </a:r>
          </a:p>
        </p:txBody>
      </p:sp>
    </p:spTree>
    <p:extLst>
      <p:ext uri="{BB962C8B-B14F-4D97-AF65-F5344CB8AC3E}">
        <p14:creationId xmlns:p14="http://schemas.microsoft.com/office/powerpoint/2010/main" val="200559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8. CONVERSION:- In this pattern of </a:t>
            </a:r>
            <a:r>
              <a:rPr lang="en-US" dirty="0" err="1"/>
              <a:t>defence</a:t>
            </a:r>
            <a:r>
              <a:rPr lang="en-US" dirty="0"/>
              <a:t> mechanism strong emotional conflicts which are not expressed are converted into physical symptoms. It has two benefit for person-  It resolves the conflict  It brings him a great deal of attention and sympathy. EXAMPLE:- A student nurse, who is very anxious about her examination, may develop a </a:t>
            </a:r>
            <a:r>
              <a:rPr lang="en-US" dirty="0" err="1"/>
              <a:t>headach</a:t>
            </a:r>
            <a:r>
              <a:rPr lang="en-US" dirty="0"/>
              <a:t>.</a:t>
            </a:r>
          </a:p>
        </p:txBody>
      </p:sp>
    </p:spTree>
    <p:extLst>
      <p:ext uri="{BB962C8B-B14F-4D97-AF65-F5344CB8AC3E}">
        <p14:creationId xmlns:p14="http://schemas.microsoft.com/office/powerpoint/2010/main" val="3219721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lstStyle/>
          <a:p>
            <a:r>
              <a:rPr lang="en-US" dirty="0"/>
              <a:t>9. DISSOCIATION:- Dissociation is involuntary suppression of a mental function from rest of personality in a manner that allows expression of forbidden unconscious impulse without having any sense of responsibility for actions. EXAMPLE:- Partial amnesia.</a:t>
            </a:r>
          </a:p>
        </p:txBody>
      </p:sp>
    </p:spTree>
    <p:extLst>
      <p:ext uri="{BB962C8B-B14F-4D97-AF65-F5344CB8AC3E}">
        <p14:creationId xmlns:p14="http://schemas.microsoft.com/office/powerpoint/2010/main" val="646155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a:bodyPr>
          <a:lstStyle/>
          <a:p>
            <a:r>
              <a:rPr lang="en-US" dirty="0"/>
              <a:t>10. DENIAL:- Any individual refuses to face the reality. It protect the individual from shock of reality. Person unconsciously use this mechanism and this reaction is for sometime. Denial is quite harmless if practiced in moderation but can lead to serious difficulties in health and life style if practiced in excess. EXAMPLE:- When some very near and dear one die in the family. Some people say no, he is still alive.</a:t>
            </a:r>
          </a:p>
        </p:txBody>
      </p:sp>
    </p:spTree>
    <p:extLst>
      <p:ext uri="{BB962C8B-B14F-4D97-AF65-F5344CB8AC3E}">
        <p14:creationId xmlns:p14="http://schemas.microsoft.com/office/powerpoint/2010/main" val="2318684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Defense mechanism and the nurse</a:t>
            </a:r>
          </a:p>
        </p:txBody>
      </p:sp>
      <p:sp>
        <p:nvSpPr>
          <p:cNvPr id="3" name="Content Placeholder 2"/>
          <p:cNvSpPr>
            <a:spLocks noGrp="1"/>
          </p:cNvSpPr>
          <p:nvPr>
            <p:ph idx="1"/>
          </p:nvPr>
        </p:nvSpPr>
        <p:spPr/>
        <p:txBody>
          <a:bodyPr>
            <a:normAutofit fontScale="92500" lnSpcReduction="10000"/>
          </a:bodyPr>
          <a:lstStyle/>
          <a:p>
            <a:r>
              <a:rPr lang="en-US" dirty="0"/>
              <a:t>Understanding defense mechanism will enable the nurse to support the patient and his family. </a:t>
            </a:r>
          </a:p>
          <a:p>
            <a:r>
              <a:rPr lang="en-US" dirty="0"/>
              <a:t>Denial e.g. in a common reaction to a serious diagnosis or at the time of death. The patient and his family should be allowed to deny the situation until they are prepared to face the reality. The patient will often practice regression thought tears, trembling or demanding special treatment.</a:t>
            </a:r>
          </a:p>
          <a:p>
            <a:endParaRPr lang="en-US" dirty="0"/>
          </a:p>
        </p:txBody>
      </p:sp>
    </p:spTree>
    <p:extLst>
      <p:ext uri="{BB962C8B-B14F-4D97-AF65-F5344CB8AC3E}">
        <p14:creationId xmlns:p14="http://schemas.microsoft.com/office/powerpoint/2010/main" val="301364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endParaRPr lang="en-US" dirty="0"/>
          </a:p>
        </p:txBody>
      </p:sp>
      <p:sp>
        <p:nvSpPr>
          <p:cNvPr id="3" name="Content Placeholder 2"/>
          <p:cNvSpPr>
            <a:spLocks noGrp="1"/>
          </p:cNvSpPr>
          <p:nvPr>
            <p:ph idx="1"/>
          </p:nvPr>
        </p:nvSpPr>
        <p:spPr/>
        <p:txBody>
          <a:bodyPr>
            <a:normAutofit lnSpcReduction="10000"/>
          </a:bodyPr>
          <a:lstStyle/>
          <a:p>
            <a:r>
              <a:rPr lang="en-US" dirty="0"/>
              <a:t>Some patient may also practice withdrawal and should be allowed to do so. Both well adjusted and maladjusted individual make use of the defense mechanism for their daily life. The well adjusted individual use them sparingly and in socially desirable ways, whereas the maladjusted individual including psychosis and neurotics use them too frequently and inappropriately.</a:t>
            </a:r>
          </a:p>
          <a:p>
            <a:endParaRPr lang="en-US" dirty="0"/>
          </a:p>
        </p:txBody>
      </p:sp>
    </p:spTree>
    <p:extLst>
      <p:ext uri="{BB962C8B-B14F-4D97-AF65-F5344CB8AC3E}">
        <p14:creationId xmlns:p14="http://schemas.microsoft.com/office/powerpoint/2010/main" val="4097792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err="1"/>
              <a:t>Defence</a:t>
            </a:r>
            <a:r>
              <a:rPr lang="en-US" dirty="0"/>
              <a:t> mechanism helps to reduce the anxiety &amp; help an individual to adjust better . But too much of everything is bad . Same is true with </a:t>
            </a:r>
            <a:r>
              <a:rPr lang="en-US" dirty="0" err="1"/>
              <a:t>defence</a:t>
            </a:r>
            <a:r>
              <a:rPr lang="en-US" dirty="0"/>
              <a:t> mechanism . Children should be guarded against too much use of </a:t>
            </a:r>
            <a:r>
              <a:rPr lang="en-US" dirty="0" err="1"/>
              <a:t>defence</a:t>
            </a:r>
            <a:r>
              <a:rPr lang="en-US" dirty="0"/>
              <a:t> mechanism . Because once they start using them it will became a habit with them &amp; later on they will be using it unconsciously</a:t>
            </a:r>
          </a:p>
        </p:txBody>
      </p:sp>
    </p:spTree>
    <p:extLst>
      <p:ext uri="{BB962C8B-B14F-4D97-AF65-F5344CB8AC3E}">
        <p14:creationId xmlns:p14="http://schemas.microsoft.com/office/powerpoint/2010/main" val="2508507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1143000"/>
          </a:xfrm>
        </p:spPr>
        <p:txBody>
          <a:bodyPr/>
          <a:lstStyle/>
          <a:p>
            <a:r>
              <a:rPr lang="en-US" dirty="0"/>
              <a:t>Meaning </a:t>
            </a:r>
          </a:p>
        </p:txBody>
      </p:sp>
      <p:sp>
        <p:nvSpPr>
          <p:cNvPr id="3" name="Content Placeholder 2"/>
          <p:cNvSpPr>
            <a:spLocks noGrp="1"/>
          </p:cNvSpPr>
          <p:nvPr>
            <p:ph idx="1"/>
          </p:nvPr>
        </p:nvSpPr>
        <p:spPr>
          <a:xfrm>
            <a:off x="1066800" y="1828800"/>
            <a:ext cx="6777317" cy="3508977"/>
          </a:xfrm>
        </p:spPr>
        <p:txBody>
          <a:bodyPr>
            <a:normAutofit lnSpcReduction="10000"/>
          </a:bodyPr>
          <a:lstStyle/>
          <a:p>
            <a:r>
              <a:rPr lang="en-US" dirty="0"/>
              <a:t>A </a:t>
            </a:r>
            <a:r>
              <a:rPr lang="en-US" dirty="0" err="1"/>
              <a:t>defence</a:t>
            </a:r>
            <a:r>
              <a:rPr lang="en-US" dirty="0"/>
              <a:t> mechanism is the act or technique of coping mechanisms that reduce anxiety generated by threats from unacceptable or negative impulses. The process is usually unconscious</a:t>
            </a:r>
          </a:p>
          <a:p>
            <a:r>
              <a:rPr lang="en-US" dirty="0" err="1"/>
              <a:t>Defence</a:t>
            </a:r>
            <a:r>
              <a:rPr lang="en-US" dirty="0"/>
              <a:t> Mechanism , in Psychoanalytical theory , any of a group mental processes that enables the mid to reach compromise solutions to conflicts that is unable to resolve</a:t>
            </a:r>
          </a:p>
        </p:txBody>
      </p:sp>
    </p:spTree>
    <p:extLst>
      <p:ext uri="{BB962C8B-B14F-4D97-AF65-F5344CB8AC3E}">
        <p14:creationId xmlns:p14="http://schemas.microsoft.com/office/powerpoint/2010/main" val="162983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chemeClr val="tx1"/>
                </a:solidFill>
                <a:latin typeface="Times New Roman" pitchFamily="18" charset="0"/>
                <a:cs typeface="Times New Roman" pitchFamily="18" charset="0"/>
              </a:rPr>
              <a:t>PURPOSES</a:t>
            </a:r>
          </a:p>
        </p:txBody>
      </p:sp>
      <p:sp>
        <p:nvSpPr>
          <p:cNvPr id="3" name="Content Placeholder 2"/>
          <p:cNvSpPr>
            <a:spLocks noGrp="1"/>
          </p:cNvSpPr>
          <p:nvPr>
            <p:ph idx="1"/>
          </p:nvPr>
        </p:nvSpPr>
        <p:spPr/>
        <p:txBody>
          <a:bodyPr>
            <a:noAutofit/>
          </a:bodyPr>
          <a:lstStyle/>
          <a:p>
            <a:r>
              <a:rPr lang="en-US" sz="2800" dirty="0"/>
              <a:t>To reduce or eliminate anxiety</a:t>
            </a:r>
          </a:p>
          <a:p>
            <a:r>
              <a:rPr lang="en-US" sz="2800" dirty="0"/>
              <a:t>Resolve a mental conflict</a:t>
            </a:r>
          </a:p>
          <a:p>
            <a:r>
              <a:rPr lang="en-US" sz="2800" dirty="0"/>
              <a:t>To protect ones self esteem</a:t>
            </a:r>
          </a:p>
          <a:p>
            <a:r>
              <a:rPr lang="en-US" sz="2800" dirty="0"/>
              <a:t>Protect ones sense of security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62200"/>
            <a:ext cx="8153400" cy="990600"/>
          </a:xfrm>
        </p:spPr>
        <p:txBody>
          <a:bodyPr>
            <a:normAutofit fontScale="90000"/>
          </a:bodyPr>
          <a:lstStyle/>
          <a:p>
            <a:r>
              <a:rPr lang="en-US" dirty="0"/>
              <a:t>TWO TYPES OF DEFENSE MECHANISM</a:t>
            </a:r>
            <a:br>
              <a:rPr lang="en-US" dirty="0"/>
            </a:br>
            <a:br>
              <a:rPr lang="en-US" dirty="0"/>
            </a:br>
            <a:r>
              <a:rPr lang="en-US" dirty="0"/>
              <a:t>POSITIVE</a:t>
            </a:r>
            <a:br>
              <a:rPr lang="en-US" dirty="0"/>
            </a:br>
            <a:r>
              <a:rPr lang="en-US" dirty="0"/>
              <a:t>NEGATIVE</a:t>
            </a:r>
          </a:p>
        </p:txBody>
      </p:sp>
    </p:spTree>
    <p:extLst>
      <p:ext uri="{BB962C8B-B14F-4D97-AF65-F5344CB8AC3E}">
        <p14:creationId xmlns:p14="http://schemas.microsoft.com/office/powerpoint/2010/main" val="299321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DEFENCE MECHANISM</a:t>
            </a:r>
          </a:p>
        </p:txBody>
      </p:sp>
      <p:sp>
        <p:nvSpPr>
          <p:cNvPr id="3" name="Content Placeholder 2"/>
          <p:cNvSpPr>
            <a:spLocks noGrp="1"/>
          </p:cNvSpPr>
          <p:nvPr>
            <p:ph idx="1"/>
          </p:nvPr>
        </p:nvSpPr>
        <p:spPr/>
        <p:txBody>
          <a:bodyPr>
            <a:normAutofit fontScale="85000" lnSpcReduction="20000"/>
          </a:bodyPr>
          <a:lstStyle/>
          <a:p>
            <a:r>
              <a:rPr lang="en-US" dirty="0"/>
              <a:t>POSITIVE DEFENSE MECHANISM</a:t>
            </a:r>
          </a:p>
          <a:p>
            <a:r>
              <a:rPr lang="en-US" dirty="0"/>
              <a:t>1. Compensation </a:t>
            </a:r>
          </a:p>
          <a:p>
            <a:r>
              <a:rPr lang="en-US" dirty="0"/>
              <a:t>2. Substitution</a:t>
            </a:r>
          </a:p>
          <a:p>
            <a:r>
              <a:rPr lang="en-US" dirty="0"/>
              <a:t> 3. Sublimation </a:t>
            </a:r>
          </a:p>
          <a:p>
            <a:r>
              <a:rPr lang="en-US" dirty="0"/>
              <a:t>4. Rationalization </a:t>
            </a:r>
          </a:p>
          <a:p>
            <a:r>
              <a:rPr lang="en-US" dirty="0"/>
              <a:t>5. Repression </a:t>
            </a:r>
          </a:p>
          <a:p>
            <a:r>
              <a:rPr lang="en-US" dirty="0"/>
              <a:t>6. Undoing</a:t>
            </a:r>
          </a:p>
          <a:p>
            <a:r>
              <a:rPr lang="en-US" dirty="0"/>
              <a:t>7. Identification</a:t>
            </a:r>
          </a:p>
          <a:p>
            <a:r>
              <a:rPr lang="en-US" dirty="0"/>
              <a:t> 8. Transference </a:t>
            </a:r>
          </a:p>
          <a:p>
            <a:r>
              <a:rPr lang="en-US" dirty="0"/>
              <a:t>9. Intellectualization </a:t>
            </a:r>
          </a:p>
          <a:p>
            <a:r>
              <a:rPr lang="en-US" dirty="0"/>
              <a:t>10. Introjection </a:t>
            </a:r>
          </a:p>
          <a:p>
            <a:endParaRPr lang="en-US" dirty="0"/>
          </a:p>
        </p:txBody>
      </p:sp>
    </p:spTree>
    <p:extLst>
      <p:ext uri="{BB962C8B-B14F-4D97-AF65-F5344CB8AC3E}">
        <p14:creationId xmlns:p14="http://schemas.microsoft.com/office/powerpoint/2010/main" val="337826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NEGATIVE DEFENCE MECHANISMS</a:t>
            </a:r>
          </a:p>
        </p:txBody>
      </p:sp>
      <p:sp>
        <p:nvSpPr>
          <p:cNvPr id="3" name="Content Placeholder 2"/>
          <p:cNvSpPr>
            <a:spLocks noGrp="1"/>
          </p:cNvSpPr>
          <p:nvPr>
            <p:ph idx="1"/>
          </p:nvPr>
        </p:nvSpPr>
        <p:spPr/>
        <p:txBody>
          <a:bodyPr>
            <a:normAutofit fontScale="92500" lnSpcReduction="20000"/>
          </a:bodyPr>
          <a:lstStyle/>
          <a:p>
            <a:r>
              <a:rPr lang="en-US" dirty="0"/>
              <a:t>1. Suppression</a:t>
            </a:r>
          </a:p>
          <a:p>
            <a:r>
              <a:rPr lang="en-US" dirty="0"/>
              <a:t> 2. Displacement </a:t>
            </a:r>
          </a:p>
          <a:p>
            <a:r>
              <a:rPr lang="en-US" dirty="0"/>
              <a:t>3. Projection</a:t>
            </a:r>
          </a:p>
          <a:p>
            <a:r>
              <a:rPr lang="en-US" dirty="0"/>
              <a:t> 4. Regression </a:t>
            </a:r>
          </a:p>
          <a:p>
            <a:r>
              <a:rPr lang="en-US" dirty="0"/>
              <a:t>5. Fixation </a:t>
            </a:r>
          </a:p>
          <a:p>
            <a:r>
              <a:rPr lang="en-US" dirty="0"/>
              <a:t>6. Fantasy </a:t>
            </a:r>
          </a:p>
          <a:p>
            <a:r>
              <a:rPr lang="en-US" dirty="0"/>
              <a:t>7. Reaction formation </a:t>
            </a:r>
          </a:p>
          <a:p>
            <a:r>
              <a:rPr lang="en-US" dirty="0"/>
              <a:t>8. Conversion </a:t>
            </a:r>
          </a:p>
          <a:p>
            <a:r>
              <a:rPr lang="en-US" dirty="0"/>
              <a:t>9. Dissociation </a:t>
            </a:r>
          </a:p>
          <a:p>
            <a:r>
              <a:rPr lang="en-US" dirty="0"/>
              <a:t>10. Denial</a:t>
            </a:r>
          </a:p>
        </p:txBody>
      </p:sp>
    </p:spTree>
    <p:extLst>
      <p:ext uri="{BB962C8B-B14F-4D97-AF65-F5344CB8AC3E}">
        <p14:creationId xmlns:p14="http://schemas.microsoft.com/office/powerpoint/2010/main" val="3830384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EXPLANATION</a:t>
            </a:r>
          </a:p>
        </p:txBody>
      </p:sp>
      <p:sp>
        <p:nvSpPr>
          <p:cNvPr id="3" name="Content Placeholder 2"/>
          <p:cNvSpPr>
            <a:spLocks noGrp="1"/>
          </p:cNvSpPr>
          <p:nvPr>
            <p:ph idx="1"/>
          </p:nvPr>
        </p:nvSpPr>
        <p:spPr/>
        <p:txBody>
          <a:bodyPr>
            <a:normAutofit fontScale="92500" lnSpcReduction="10000"/>
          </a:bodyPr>
          <a:lstStyle/>
          <a:p>
            <a:r>
              <a:rPr lang="en-US" dirty="0"/>
              <a:t>1. COMPENSATION:- Compensation is a pattern by which tension or anxiety relieved by an individual make up for personal weakness. </a:t>
            </a:r>
          </a:p>
          <a:p>
            <a:r>
              <a:rPr lang="en-US" dirty="0"/>
              <a:t>EXAMPLE:-  A student who fails in his studies may compensate by becoming the college champion in </a:t>
            </a:r>
            <a:r>
              <a:rPr lang="en-US" dirty="0" err="1"/>
              <a:t>atheletics</a:t>
            </a:r>
            <a:r>
              <a:rPr lang="en-US" dirty="0"/>
              <a:t>.  a plain girl, who cannot compete with her more beautiful sisters, may compensate by studying hard and come 1st in her class.</a:t>
            </a:r>
          </a:p>
        </p:txBody>
      </p:sp>
    </p:spTree>
    <p:extLst>
      <p:ext uri="{BB962C8B-B14F-4D97-AF65-F5344CB8AC3E}">
        <p14:creationId xmlns:p14="http://schemas.microsoft.com/office/powerpoint/2010/main" val="210314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2. SUBSTITUTION:- It is a mechanism by which tension or anxiety reduced by replacing the unachievable goal with achievable goal. </a:t>
            </a:r>
          </a:p>
          <a:p>
            <a:pPr marL="0" indent="0">
              <a:buNone/>
            </a:pPr>
            <a:r>
              <a:rPr lang="en-US" dirty="0"/>
              <a:t>EXAMPLE:</a:t>
            </a:r>
          </a:p>
          <a:p>
            <a:r>
              <a:rPr lang="en-US" dirty="0"/>
              <a:t>  A student who has not been able to get admission to the MBBS course may try to substitute it with a course of physiotherapy or nursing. </a:t>
            </a:r>
          </a:p>
          <a:p>
            <a:r>
              <a:rPr lang="en-US" dirty="0"/>
              <a:t> A person aspire to become a national level cricket player and not selected. He may </a:t>
            </a:r>
            <a:r>
              <a:rPr lang="en-US" dirty="0" err="1"/>
              <a:t>substitue</a:t>
            </a:r>
            <a:r>
              <a:rPr lang="en-US" dirty="0"/>
              <a:t> this goal by being a coach at college level.</a:t>
            </a:r>
          </a:p>
        </p:txBody>
      </p:sp>
    </p:spTree>
    <p:extLst>
      <p:ext uri="{BB962C8B-B14F-4D97-AF65-F5344CB8AC3E}">
        <p14:creationId xmlns:p14="http://schemas.microsoft.com/office/powerpoint/2010/main" val="13595373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TotalTime>
  <Words>1992</Words>
  <Application>Microsoft Office PowerPoint</Application>
  <PresentationFormat>On-screen Show (4:3)</PresentationFormat>
  <Paragraphs>85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Century Gothic</vt:lpstr>
      <vt:lpstr>Times New Roman</vt:lpstr>
      <vt:lpstr>Wingdings 2</vt:lpstr>
      <vt:lpstr>Austin</vt:lpstr>
      <vt:lpstr>Defense mechanism</vt:lpstr>
      <vt:lpstr>Introduction </vt:lpstr>
      <vt:lpstr>Meaning </vt:lpstr>
      <vt:lpstr>PURPOSES</vt:lpstr>
      <vt:lpstr>TWO TYPES OF DEFENSE MECHANISM  POSITIVE NEGATIVE</vt:lpstr>
      <vt:lpstr>CLASSIFICATION OF DEFENCE MECHANISM</vt:lpstr>
      <vt:lpstr>NEGATIVE DEFENCE MECHANISMS</vt:lpstr>
      <vt:lpstr>EXPLANATION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NEGATIVE DEFENCE MECHANISMS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Defense mechanism and the nurse</vt:lpstr>
      <vt:lpstr>contd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mechanism</dc:title>
  <dc:creator>PSYC</dc:creator>
  <cp:lastModifiedBy>nikhila7214@outlook.com</cp:lastModifiedBy>
  <cp:revision>6</cp:revision>
  <dcterms:created xsi:type="dcterms:W3CDTF">2006-08-16T00:00:00Z</dcterms:created>
  <dcterms:modified xsi:type="dcterms:W3CDTF">2021-11-16T09:35:52Z</dcterms:modified>
</cp:coreProperties>
</file>